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85" r:id="rId5"/>
    <p:sldId id="288" r:id="rId6"/>
    <p:sldId id="289" r:id="rId7"/>
    <p:sldId id="290" r:id="rId8"/>
    <p:sldId id="291" r:id="rId9"/>
    <p:sldId id="292" r:id="rId10"/>
    <p:sldId id="293" r:id="rId11"/>
    <p:sldId id="287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E79"/>
    <a:srgbClr val="62B3D4"/>
    <a:srgbClr val="EFDD3A"/>
    <a:srgbClr val="B1D69A"/>
    <a:srgbClr val="898989"/>
    <a:srgbClr val="C1C1C1"/>
    <a:srgbClr val="FFBD87"/>
    <a:srgbClr val="000000"/>
    <a:srgbClr val="F1F1F1"/>
    <a:srgbClr val="61A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7CBDE5-2F90-8B48-8D2B-FAF8D0ABDDBD}" v="8" dt="2024-05-02T12:22:12.703"/>
  </p1510:revLst>
</p1510:revInfo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73" autoAdjust="0"/>
    <p:restoredTop sz="96197"/>
  </p:normalViewPr>
  <p:slideViewPr>
    <p:cSldViewPr snapToGrid="0" showGuides="1">
      <p:cViewPr varScale="1">
        <p:scale>
          <a:sx n="111" d="100"/>
          <a:sy n="111" d="100"/>
        </p:scale>
        <p:origin x="216" y="36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0C2AC-0A73-4643-9AB6-AA437B32524E}" type="datetimeFigureOut">
              <a:rPr lang="de-AT" smtClean="0"/>
              <a:t>02.05.24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8515B-E989-4287-A976-53A1C02204F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362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_ALTERNA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1DB085-FA5B-44AE-B356-1329142F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9869" y="6316097"/>
            <a:ext cx="6333931" cy="358487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1387B0A1-29F6-0CAE-9E5A-BED9D41E9C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008" y="1709739"/>
            <a:ext cx="10515600" cy="2293302"/>
          </a:xfrm>
        </p:spPr>
        <p:txBody>
          <a:bodyPr anchor="b">
            <a:normAutofit/>
          </a:bodyPr>
          <a:lstStyle>
            <a:lvl1pPr>
              <a:defRPr sz="4000" b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2F60CF99-A577-F94B-894B-EC40490A4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008" y="4003041"/>
            <a:ext cx="10515600" cy="1557949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B8768205-3083-B364-CEA5-22FC5E5F60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56" y="419100"/>
            <a:ext cx="2806700" cy="78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6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HEMEN_ERÖFFNER">
    <p:bg>
      <p:bgPr>
        <a:solidFill>
          <a:srgbClr val="EFDD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F8A7D90-3A94-40CC-8BD7-705D26C82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278" y="2337391"/>
            <a:ext cx="10809443" cy="2183218"/>
          </a:xfrm>
        </p:spPr>
        <p:txBody>
          <a:bodyPr anchor="ctr" anchorCtr="0"/>
          <a:lstStyle>
            <a:lvl1pPr algn="ctr">
              <a:defRPr b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4502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0ACE1-C62B-40B2-8546-529751D59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7EECA6F-0BE7-471C-A9BD-4F91E8C3BD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35F0BBDB-3D95-430E-8185-109F1A79E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867220"/>
            <a:ext cx="10507663" cy="392139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45457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_MIT_SUB-UE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0ACE1-C62B-40B2-8546-529751D59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7EECA6F-0BE7-471C-A9BD-4F91E8C3BD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546C3BE-FCA3-40B6-B6EE-918B301D164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6079" y="1690692"/>
            <a:ext cx="10515600" cy="1175655"/>
          </a:xfrm>
        </p:spPr>
        <p:txBody>
          <a:bodyPr anchor="b" anchorCtr="0">
            <a:noAutofit/>
          </a:bodyPr>
          <a:lstStyle>
            <a:lvl1pPr marL="0" indent="0">
              <a:lnSpc>
                <a:spcPct val="60000"/>
              </a:lnSpc>
              <a:buFontTx/>
              <a:buNone/>
              <a:defRPr sz="2000" b="0" i="0" cap="none" spc="170"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35F0BBDB-3D95-430E-8185-109F1A79E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3025423"/>
            <a:ext cx="10523479" cy="267546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67466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(mit Beschriftung)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0ACE1-C62B-40B2-8546-529751D59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7EECA6F-0BE7-471C-A9BD-4F91E8C3BD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512B35CE-F36E-438C-B0A1-A7C1FD7963F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29285" y="2121107"/>
            <a:ext cx="5870869" cy="335754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icon to add picture</a:t>
            </a:r>
            <a:endParaRPr lang="de-AT" dirty="0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546C3BE-FCA3-40B6-B6EE-918B301D164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64400" y="1806574"/>
            <a:ext cx="4089400" cy="1275551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000" b="0" spc="170" baseline="0"/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35F0BBDB-3D95-430E-8185-109F1A79E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64106" y="3082125"/>
            <a:ext cx="4089343" cy="259279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68318C20-0366-4465-A653-66B65E6F38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262609"/>
            <a:ext cx="259200" cy="3216042"/>
          </a:xfrm>
        </p:spPr>
        <p:txBody>
          <a:bodyPr vert="vert270" lIns="0" anchor="t" anchorCtr="0">
            <a:noAutofit/>
          </a:bodyPr>
          <a:lstStyle>
            <a:lvl1pPr marL="0" indent="0">
              <a:buNone/>
              <a:defRPr sz="1400" b="0" i="0">
                <a:solidFill>
                  <a:srgbClr val="89898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EF6657FE-E7D7-409D-9A28-A794B5EBDB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29284" y="1806574"/>
            <a:ext cx="5870575" cy="259200"/>
          </a:xfrm>
        </p:spPr>
        <p:txBody>
          <a:bodyPr lIns="0" anchor="b" anchorCtr="0">
            <a:noAutofit/>
          </a:bodyPr>
          <a:lstStyle>
            <a:lvl1pPr marL="0" indent="0">
              <a:buNone/>
              <a:defRPr sz="1400" b="0" i="0">
                <a:solidFill>
                  <a:srgbClr val="89898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B8752C9F-B8F9-47B5-BF48-3F22AC473E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29285" y="5537167"/>
            <a:ext cx="5870575" cy="2592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400" b="0" i="0">
                <a:solidFill>
                  <a:srgbClr val="898989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4359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0ACE1-C62B-40B2-8546-529751D59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7EECA6F-0BE7-471C-A9BD-4F91E8C3BD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512B35CE-F36E-438C-B0A1-A7C1FD7963F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6137" y="1806575"/>
            <a:ext cx="6177070" cy="395879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icon to add picture</a:t>
            </a:r>
            <a:endParaRPr lang="de-AT" dirty="0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546C3BE-FCA3-40B6-B6EE-918B301D164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64400" y="1806574"/>
            <a:ext cx="4089400" cy="1275551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2000" b="0" spc="170" baseline="0"/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35F0BBDB-3D95-430E-8185-109F1A79E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520" y="3082125"/>
            <a:ext cx="4089343" cy="256179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55790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0ACE1-C62B-40B2-8546-529751D59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7EECA6F-0BE7-471C-A9BD-4F91E8C3BD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35F0BBDB-3D95-430E-8185-109F1A79E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6520" y="1806574"/>
            <a:ext cx="4089343" cy="395879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EC0557CB-5026-613B-39F0-3B67BE63DA44}"/>
              </a:ext>
            </a:extLst>
          </p:cNvPr>
          <p:cNvCxnSpPr>
            <a:cxnSpLocks/>
          </p:cNvCxnSpPr>
          <p:nvPr userDrawn="1"/>
        </p:nvCxnSpPr>
        <p:spPr>
          <a:xfrm>
            <a:off x="7134047" y="1806574"/>
            <a:ext cx="0" cy="3958793"/>
          </a:xfrm>
          <a:prstGeom prst="line">
            <a:avLst/>
          </a:prstGeom>
          <a:ln w="28575">
            <a:solidFill>
              <a:srgbClr val="62B3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AE43331-5D72-25B8-F7A1-E54505C87D8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6138" y="1806575"/>
            <a:ext cx="6164262" cy="3959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227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17AFD-1097-41FE-91C9-24D1246336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7CF129-9D1A-420D-8381-1E283B1D1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09331"/>
            <a:ext cx="5183188" cy="3840540"/>
          </a:xfrm>
        </p:spPr>
        <p:txBody>
          <a:bodyPr/>
          <a:lstStyle>
            <a:lvl1pPr>
              <a:lnSpc>
                <a:spcPct val="90000"/>
              </a:lnSpc>
              <a:defRPr sz="20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2000"/>
            </a:lvl3pPr>
            <a:lvl4pPr>
              <a:lnSpc>
                <a:spcPct val="90000"/>
              </a:lnSpc>
              <a:defRPr sz="2000"/>
            </a:lvl4pPr>
            <a:lvl5pPr>
              <a:lnSpc>
                <a:spcPct val="90000"/>
              </a:lnSpc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38606CF-64F8-418E-92E5-4209E95FA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hape 820">
            <a:extLst>
              <a:ext uri="{FF2B5EF4-FFF2-40B4-BE49-F238E27FC236}">
                <a16:creationId xmlns:a16="http://schemas.microsoft.com/office/drawing/2014/main" id="{79E2AC8A-892F-4C16-8900-30A54CF6F84A}"/>
              </a:ext>
            </a:extLst>
          </p:cNvPr>
          <p:cNvSpPr>
            <a:spLocks noChangeAspect="1"/>
          </p:cNvSpPr>
          <p:nvPr userDrawn="1"/>
        </p:nvSpPr>
        <p:spPr>
          <a:xfrm>
            <a:off x="-1506702" y="4386024"/>
            <a:ext cx="7216941" cy="147375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1" name="Grafik 10" descr="Kopf mit Zahnrädern">
            <a:extLst>
              <a:ext uri="{FF2B5EF4-FFF2-40B4-BE49-F238E27FC236}">
                <a16:creationId xmlns:a16="http://schemas.microsoft.com/office/drawing/2014/main" id="{AB07D0FB-2BA2-41D7-817A-AD24173105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0016" y="4573177"/>
            <a:ext cx="1003464" cy="1003464"/>
          </a:xfrm>
          <a:prstGeom prst="rect">
            <a:avLst/>
          </a:prstGeom>
        </p:spPr>
      </p:pic>
      <p:sp>
        <p:nvSpPr>
          <p:cNvPr id="12" name="Tabellenplatzhalter 11">
            <a:extLst>
              <a:ext uri="{FF2B5EF4-FFF2-40B4-BE49-F238E27FC236}">
                <a16:creationId xmlns:a16="http://schemas.microsoft.com/office/drawing/2014/main" id="{318E9957-6223-42CD-8B9D-ACC2CE2D2C43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836613" y="1909331"/>
            <a:ext cx="4799690" cy="2363973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icon to add table</a:t>
            </a:r>
            <a:endParaRPr lang="de-AT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2D5339CB-4D66-426D-8C8B-F53E0F24D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87856" y="4488109"/>
            <a:ext cx="4051884" cy="1176523"/>
          </a:xfrm>
        </p:spPr>
        <p:txBody>
          <a:bodyPr anchor="ctr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bg2"/>
                </a:solidFill>
              </a:defRPr>
            </a:lvl2pPr>
            <a:lvl3pPr marL="914400" indent="0">
              <a:buNone/>
              <a:defRPr sz="1600">
                <a:solidFill>
                  <a:schemeClr val="bg2"/>
                </a:solidFill>
              </a:defRPr>
            </a:lvl3pPr>
            <a:lvl4pPr marL="1371600" indent="0">
              <a:buNone/>
              <a:defRPr sz="1400">
                <a:solidFill>
                  <a:schemeClr val="bg2"/>
                </a:solidFill>
              </a:defRPr>
            </a:lvl4pPr>
            <a:lvl5pPr marL="18288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7834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17AFD-1097-41FE-91C9-24D1246336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7CF129-9D1A-420D-8381-1E283B1D1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09331"/>
            <a:ext cx="5183188" cy="38405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0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2000"/>
            </a:lvl3pPr>
            <a:lvl4pPr>
              <a:lnSpc>
                <a:spcPct val="90000"/>
              </a:lnSpc>
              <a:defRPr sz="2000"/>
            </a:lvl4pPr>
            <a:lvl5pPr>
              <a:lnSpc>
                <a:spcPct val="90000"/>
              </a:lnSpc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38606CF-64F8-418E-92E5-4209E95FA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hape 820">
            <a:extLst>
              <a:ext uri="{FF2B5EF4-FFF2-40B4-BE49-F238E27FC236}">
                <a16:creationId xmlns:a16="http://schemas.microsoft.com/office/drawing/2014/main" id="{79E2AC8A-892F-4C16-8900-30A54CF6F84A}"/>
              </a:ext>
            </a:extLst>
          </p:cNvPr>
          <p:cNvSpPr>
            <a:spLocks noChangeAspect="1"/>
          </p:cNvSpPr>
          <p:nvPr userDrawn="1"/>
        </p:nvSpPr>
        <p:spPr>
          <a:xfrm>
            <a:off x="-1506702" y="4386024"/>
            <a:ext cx="7216941" cy="1473750"/>
          </a:xfrm>
          <a:prstGeom prst="roundRect">
            <a:avLst>
              <a:gd name="adj" fmla="val 50000"/>
            </a:avLst>
          </a:prstGeom>
          <a:solidFill>
            <a:srgbClr val="B1D69A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1" name="Grafik 10" descr="Angebot und Nachfrage mit einfarbiger Füllung">
            <a:extLst>
              <a:ext uri="{FF2B5EF4-FFF2-40B4-BE49-F238E27FC236}">
                <a16:creationId xmlns:a16="http://schemas.microsoft.com/office/drawing/2014/main" id="{AB07D0FB-2BA2-41D7-817A-AD24173105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30016" y="4573177"/>
            <a:ext cx="1003464" cy="1003464"/>
          </a:xfrm>
          <a:prstGeom prst="rect">
            <a:avLst/>
          </a:prstGeom>
        </p:spPr>
      </p:pic>
      <p:sp>
        <p:nvSpPr>
          <p:cNvPr id="12" name="Tabellenplatzhalter 11">
            <a:extLst>
              <a:ext uri="{FF2B5EF4-FFF2-40B4-BE49-F238E27FC236}">
                <a16:creationId xmlns:a16="http://schemas.microsoft.com/office/drawing/2014/main" id="{318E9957-6223-42CD-8B9D-ACC2CE2D2C43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836613" y="1909331"/>
            <a:ext cx="4799690" cy="2363973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icon to add table</a:t>
            </a:r>
            <a:endParaRPr lang="de-AT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2D5339CB-4D66-426D-8C8B-F53E0F24D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87856" y="4488109"/>
            <a:ext cx="4051884" cy="1176523"/>
          </a:xfrm>
        </p:spPr>
        <p:txBody>
          <a:bodyPr anchor="ctr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bg2"/>
                </a:solidFill>
              </a:defRPr>
            </a:lvl2pPr>
            <a:lvl3pPr marL="914400" indent="0">
              <a:buNone/>
              <a:defRPr sz="1600">
                <a:solidFill>
                  <a:schemeClr val="bg2"/>
                </a:solidFill>
              </a:defRPr>
            </a:lvl3pPr>
            <a:lvl4pPr marL="1371600" indent="0">
              <a:buNone/>
              <a:defRPr sz="1400">
                <a:solidFill>
                  <a:schemeClr val="bg2"/>
                </a:solidFill>
              </a:defRPr>
            </a:lvl4pPr>
            <a:lvl5pPr marL="18288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961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17AFD-1097-41FE-91C9-24D1246336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7CF129-9D1A-420D-8381-1E283B1D1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09331"/>
            <a:ext cx="5183188" cy="3840540"/>
          </a:xfrm>
        </p:spPr>
        <p:txBody>
          <a:bodyPr/>
          <a:lstStyle>
            <a:lvl1pPr>
              <a:lnSpc>
                <a:spcPct val="90000"/>
              </a:lnSpc>
              <a:defRPr sz="20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2000"/>
            </a:lvl3pPr>
            <a:lvl4pPr>
              <a:lnSpc>
                <a:spcPct val="90000"/>
              </a:lnSpc>
              <a:defRPr sz="2000"/>
            </a:lvl4pPr>
            <a:lvl5pPr>
              <a:lnSpc>
                <a:spcPct val="90000"/>
              </a:lnSpc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38606CF-64F8-418E-92E5-4209E95FA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hape 820">
            <a:extLst>
              <a:ext uri="{FF2B5EF4-FFF2-40B4-BE49-F238E27FC236}">
                <a16:creationId xmlns:a16="http://schemas.microsoft.com/office/drawing/2014/main" id="{79E2AC8A-892F-4C16-8900-30A54CF6F84A}"/>
              </a:ext>
            </a:extLst>
          </p:cNvPr>
          <p:cNvSpPr>
            <a:spLocks noChangeAspect="1"/>
          </p:cNvSpPr>
          <p:nvPr userDrawn="1"/>
        </p:nvSpPr>
        <p:spPr>
          <a:xfrm>
            <a:off x="-1412917" y="4449184"/>
            <a:ext cx="7216941" cy="1473750"/>
          </a:xfrm>
          <a:prstGeom prst="roundRect">
            <a:avLst>
              <a:gd name="adj" fmla="val 50000"/>
            </a:avLst>
          </a:prstGeom>
          <a:solidFill>
            <a:srgbClr val="FFBD87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1" name="Grafik 10" descr="Sparschwein mit einfarbiger Füllung">
            <a:extLst>
              <a:ext uri="{FF2B5EF4-FFF2-40B4-BE49-F238E27FC236}">
                <a16:creationId xmlns:a16="http://schemas.microsoft.com/office/drawing/2014/main" id="{AB07D0FB-2BA2-41D7-817A-AD24173105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30016" y="4573177"/>
            <a:ext cx="1003464" cy="1003464"/>
          </a:xfrm>
          <a:prstGeom prst="rect">
            <a:avLst/>
          </a:prstGeom>
        </p:spPr>
      </p:pic>
      <p:sp>
        <p:nvSpPr>
          <p:cNvPr id="12" name="Tabellenplatzhalter 11">
            <a:extLst>
              <a:ext uri="{FF2B5EF4-FFF2-40B4-BE49-F238E27FC236}">
                <a16:creationId xmlns:a16="http://schemas.microsoft.com/office/drawing/2014/main" id="{318E9957-6223-42CD-8B9D-ACC2CE2D2C43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836613" y="1909331"/>
            <a:ext cx="4799690" cy="2363973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icon to add table</a:t>
            </a:r>
            <a:endParaRPr lang="de-AT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2D5339CB-4D66-426D-8C8B-F53E0F24D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87856" y="4488109"/>
            <a:ext cx="4051884" cy="1176523"/>
          </a:xfrm>
        </p:spPr>
        <p:txBody>
          <a:bodyPr anchor="ctr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bg2"/>
                </a:solidFill>
              </a:defRPr>
            </a:lvl2pPr>
            <a:lvl3pPr marL="914400" indent="0">
              <a:buNone/>
              <a:defRPr sz="1600">
                <a:solidFill>
                  <a:schemeClr val="bg2"/>
                </a:solidFill>
              </a:defRPr>
            </a:lvl3pPr>
            <a:lvl4pPr marL="1371600" indent="0">
              <a:buNone/>
              <a:defRPr sz="1400">
                <a:solidFill>
                  <a:schemeClr val="bg2"/>
                </a:solidFill>
              </a:defRPr>
            </a:lvl4pPr>
            <a:lvl5pPr marL="18288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386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DIAGRAMM(mit Beschriftung)-TEXT"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083FA00-7F03-0F16-B13E-F4B2647F29A4}"/>
              </a:ext>
            </a:extLst>
          </p:cNvPr>
          <p:cNvSpPr/>
          <p:nvPr userDrawn="1"/>
        </p:nvSpPr>
        <p:spPr>
          <a:xfrm>
            <a:off x="926592" y="1551432"/>
            <a:ext cx="3755136" cy="37551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800" b="1" i="0" dirty="0">
              <a:solidFill>
                <a:srgbClr val="B1D69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C4D08EC-784D-463A-41FB-AE045583A84D}"/>
              </a:ext>
            </a:extLst>
          </p:cNvPr>
          <p:cNvSpPr txBox="1"/>
          <p:nvPr userDrawn="1"/>
        </p:nvSpPr>
        <p:spPr>
          <a:xfrm>
            <a:off x="5157216" y="1566672"/>
            <a:ext cx="6108192" cy="36301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6" name="Textplatzhalter 18">
            <a:extLst>
              <a:ext uri="{FF2B5EF4-FFF2-40B4-BE49-F238E27FC236}">
                <a16:creationId xmlns:a16="http://schemas.microsoft.com/office/drawing/2014/main" id="{C52A1E0D-3AC5-1347-DD63-A9E74C24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57215" y="1472184"/>
            <a:ext cx="6103199" cy="1002794"/>
          </a:xfrm>
          <a:noFill/>
        </p:spPr>
        <p:txBody>
          <a:bodyPr lIns="216000" tIns="216000" rIns="216000" bIns="36000" anchor="b" anchorCtr="0">
            <a:noAutofit/>
          </a:bodyPr>
          <a:lstStyle>
            <a:lvl1pPr marL="0" indent="0">
              <a:buFontTx/>
              <a:buNone/>
              <a:defRPr sz="2800" b="0" i="0" spc="170" baseline="0">
                <a:solidFill>
                  <a:srgbClr val="000000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Textplatzhalter 23">
            <a:extLst>
              <a:ext uri="{FF2B5EF4-FFF2-40B4-BE49-F238E27FC236}">
                <a16:creationId xmlns:a16="http://schemas.microsoft.com/office/drawing/2014/main" id="{ACA9CF71-C786-6F5C-E37A-A5541FC600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7216" y="2474977"/>
            <a:ext cx="6108192" cy="2816351"/>
          </a:xfrm>
          <a:noFill/>
        </p:spPr>
        <p:txBody>
          <a:bodyPr lIns="216000" tIns="216000" rIns="216000" bIns="216000">
            <a:normAutofit/>
          </a:bodyPr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2000">
                <a:solidFill>
                  <a:srgbClr val="000000"/>
                </a:solidFill>
              </a:defRPr>
            </a:lvl4pPr>
            <a:lvl5pPr>
              <a:defRPr sz="20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4CF80143-71D1-AE70-3AE3-FC06B655AC32}"/>
              </a:ext>
            </a:extLst>
          </p:cNvPr>
          <p:cNvCxnSpPr>
            <a:cxnSpLocks/>
          </p:cNvCxnSpPr>
          <p:nvPr userDrawn="1"/>
        </p:nvCxnSpPr>
        <p:spPr>
          <a:xfrm>
            <a:off x="4962144" y="1566672"/>
            <a:ext cx="0" cy="3739895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18">
            <a:extLst>
              <a:ext uri="{FF2B5EF4-FFF2-40B4-BE49-F238E27FC236}">
                <a16:creationId xmlns:a16="http://schemas.microsoft.com/office/drawing/2014/main" id="{E9108DDB-59BF-EB8E-52E4-3877C7DE3D2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46810" y="2609597"/>
            <a:ext cx="3314700" cy="1638806"/>
          </a:xfrm>
          <a:noFill/>
        </p:spPr>
        <p:txBody>
          <a:bodyPr lIns="216000" tIns="216000" rIns="216000" bIns="36000" anchor="t" anchorCtr="0">
            <a:noAutofit/>
          </a:bodyPr>
          <a:lstStyle>
            <a:lvl1pPr marL="0" indent="0" algn="ctr">
              <a:buFontTx/>
              <a:buNone/>
              <a:defRPr sz="9600" b="1" spc="-150" baseline="0">
                <a:solidFill>
                  <a:srgbClr val="B1D69A"/>
                </a:solidFill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33%</a:t>
            </a:r>
          </a:p>
        </p:txBody>
      </p:sp>
    </p:spTree>
    <p:extLst>
      <p:ext uri="{BB962C8B-B14F-4D97-AF65-F5344CB8AC3E}">
        <p14:creationId xmlns:p14="http://schemas.microsoft.com/office/powerpoint/2010/main" val="3065058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_ALTERNA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64F07CB-E388-CF7F-818A-5EA04EB3DF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222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1DB085-FA5B-44AE-B356-1329142F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9869" y="6316097"/>
            <a:ext cx="6333931" cy="358487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11" name="Untertitel 17">
            <a:extLst>
              <a:ext uri="{FF2B5EF4-FFF2-40B4-BE49-F238E27FC236}">
                <a16:creationId xmlns:a16="http://schemas.microsoft.com/office/drawing/2014/main" id="{043D5B61-578D-2B41-8719-CD8041776A9A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25008" y="6164307"/>
            <a:ext cx="2428303" cy="38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Präsentation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Kernergebnisse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Auftrag</a:t>
            </a:r>
            <a:r>
              <a:rPr lang="en-US" sz="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von</a:t>
            </a:r>
            <a:endParaRPr lang="de-AT" sz="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EA5AF450-C7EF-00BC-49F8-92D90DF39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008" y="1709739"/>
            <a:ext cx="10515600" cy="2293302"/>
          </a:xfrm>
        </p:spPr>
        <p:txBody>
          <a:bodyPr anchor="b">
            <a:normAutofit/>
          </a:bodyPr>
          <a:lstStyle>
            <a:lvl1pPr>
              <a:defRPr sz="4000" b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36172400-95BF-9C56-BD9E-0C0CD412E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008" y="4003041"/>
            <a:ext cx="10515600" cy="15579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1BA31F78-247C-FE8D-0B9F-1F538F393F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56" y="419100"/>
            <a:ext cx="2806700" cy="784225"/>
          </a:xfrm>
          <a:prstGeom prst="rect">
            <a:avLst/>
          </a:prstGeom>
        </p:spPr>
      </p:pic>
      <p:sp>
        <p:nvSpPr>
          <p:cNvPr id="2" name="Bildplatzhalter 3">
            <a:extLst>
              <a:ext uri="{FF2B5EF4-FFF2-40B4-BE49-F238E27FC236}">
                <a16:creationId xmlns:a16="http://schemas.microsoft.com/office/drawing/2014/main" id="{1553E637-24F3-E54C-2FD7-C0BB3839523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77415" y="6164307"/>
            <a:ext cx="982345" cy="384329"/>
          </a:xfrm>
        </p:spPr>
        <p:txBody>
          <a:bodyPr>
            <a:noAutofit/>
          </a:bodyPr>
          <a:lstStyle>
            <a:lvl1pPr>
              <a:defRPr sz="1000"/>
            </a:lvl1pPr>
          </a:lstStyle>
          <a:p>
            <a:r>
              <a:rPr lang="en-US"/>
              <a:t>Click icon to add picture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63540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DIAGRAMM(mit Beschriftung)-TEXT"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546C3BE-FCA3-40B6-B6EE-918B301D164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73009" y="702647"/>
            <a:ext cx="4086000" cy="728203"/>
          </a:xfrm>
          <a:solidFill>
            <a:srgbClr val="FFBD87"/>
          </a:solidFill>
        </p:spPr>
        <p:txBody>
          <a:bodyPr lIns="180000" tIns="108000" rIns="180000" bIns="36000" anchor="b" anchorCtr="0">
            <a:noAutofit/>
          </a:bodyPr>
          <a:lstStyle>
            <a:lvl1pPr marL="0" indent="0">
              <a:buFontTx/>
              <a:buNone/>
              <a:defRPr sz="2000" b="0" spc="170" baseline="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18">
            <a:extLst>
              <a:ext uri="{FF2B5EF4-FFF2-40B4-BE49-F238E27FC236}">
                <a16:creationId xmlns:a16="http://schemas.microsoft.com/office/drawing/2014/main" id="{1B8F10FF-EFAD-C86A-C605-7DAD7581DA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73009" y="3793403"/>
            <a:ext cx="4086000" cy="728203"/>
          </a:xfrm>
          <a:solidFill>
            <a:srgbClr val="EFDD3A"/>
          </a:solidFill>
        </p:spPr>
        <p:txBody>
          <a:bodyPr lIns="180000" tIns="108000" rIns="180000" bIns="36000" anchor="b" anchorCtr="0">
            <a:noAutofit/>
          </a:bodyPr>
          <a:lstStyle>
            <a:lvl1pPr marL="0" indent="0">
              <a:buFontTx/>
              <a:buNone/>
              <a:defRPr sz="2000" b="0" spc="170" baseline="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8">
            <a:extLst>
              <a:ext uri="{FF2B5EF4-FFF2-40B4-BE49-F238E27FC236}">
                <a16:creationId xmlns:a16="http://schemas.microsoft.com/office/drawing/2014/main" id="{38885F7A-386A-5D25-6E30-96D42BEC17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17022" y="3793403"/>
            <a:ext cx="4086000" cy="728203"/>
          </a:xfrm>
          <a:solidFill>
            <a:srgbClr val="62B3D4"/>
          </a:solidFill>
        </p:spPr>
        <p:txBody>
          <a:bodyPr lIns="180000" tIns="108000" rIns="180000" bIns="36000" anchor="b" anchorCtr="0">
            <a:noAutofit/>
          </a:bodyPr>
          <a:lstStyle>
            <a:lvl1pPr marL="0" indent="0">
              <a:buFontTx/>
              <a:buNone/>
              <a:defRPr sz="2000" b="0" spc="170" baseline="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Textplatzhalter 18">
            <a:extLst>
              <a:ext uri="{FF2B5EF4-FFF2-40B4-BE49-F238E27FC236}">
                <a16:creationId xmlns:a16="http://schemas.microsoft.com/office/drawing/2014/main" id="{BC5700F7-CEE3-604B-A3E4-BFED6F0400C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17022" y="702647"/>
            <a:ext cx="4086000" cy="728203"/>
          </a:xfrm>
          <a:solidFill>
            <a:srgbClr val="B1D69A"/>
          </a:solidFill>
        </p:spPr>
        <p:txBody>
          <a:bodyPr lIns="180000" tIns="108000" rIns="180000" bIns="36000" anchor="b" anchorCtr="0">
            <a:noAutofit/>
          </a:bodyPr>
          <a:lstStyle>
            <a:lvl1pPr marL="0" indent="0">
              <a:buFontTx/>
              <a:buNone/>
              <a:defRPr sz="2000" b="0" spc="170" baseline="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35F0BBDB-3D95-430E-8185-109F1A79E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3009" y="1430852"/>
            <a:ext cx="4089343" cy="1883848"/>
          </a:xfrm>
          <a:solidFill>
            <a:srgbClr val="FFBD87"/>
          </a:solidFill>
        </p:spPr>
        <p:txBody>
          <a:bodyPr lIns="180000" tIns="108000" rIns="180000" bIns="108000"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5" name="Textplatzhalter 23">
            <a:extLst>
              <a:ext uri="{FF2B5EF4-FFF2-40B4-BE49-F238E27FC236}">
                <a16:creationId xmlns:a16="http://schemas.microsoft.com/office/drawing/2014/main" id="{CC5D8235-2DFC-FDB3-52A4-15F052876C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17022" y="1430852"/>
            <a:ext cx="4089343" cy="1883848"/>
          </a:xfrm>
          <a:solidFill>
            <a:srgbClr val="B1D69A"/>
          </a:solidFill>
        </p:spPr>
        <p:txBody>
          <a:bodyPr lIns="180000" tIns="108000" rIns="180000" bIns="108000"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9" name="Textplatzhalter 23">
            <a:extLst>
              <a:ext uri="{FF2B5EF4-FFF2-40B4-BE49-F238E27FC236}">
                <a16:creationId xmlns:a16="http://schemas.microsoft.com/office/drawing/2014/main" id="{6DBC6991-52EB-2296-FF7F-E7853520DA4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73009" y="4521608"/>
            <a:ext cx="4089343" cy="1883848"/>
          </a:xfrm>
          <a:solidFill>
            <a:srgbClr val="EFDD3A"/>
          </a:solidFill>
        </p:spPr>
        <p:txBody>
          <a:bodyPr lIns="180000" tIns="108000" rIns="180000" bIns="108000"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14" name="Textplatzhalter 23">
            <a:extLst>
              <a:ext uri="{FF2B5EF4-FFF2-40B4-BE49-F238E27FC236}">
                <a16:creationId xmlns:a16="http://schemas.microsoft.com/office/drawing/2014/main" id="{0CCBDB8F-3CBE-4971-9BCB-51E7A4136A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17022" y="4521608"/>
            <a:ext cx="4089343" cy="1883848"/>
          </a:xfrm>
          <a:solidFill>
            <a:srgbClr val="62B3D4"/>
          </a:solidFill>
        </p:spPr>
        <p:txBody>
          <a:bodyPr lIns="180000" tIns="108000" rIns="180000" bIns="108000"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81901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AGRAMM(mit Beschriftung)-TEXT"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546C3BE-FCA3-40B6-B6EE-918B301D164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73009" y="702647"/>
            <a:ext cx="4086000" cy="728203"/>
          </a:xfrm>
          <a:solidFill>
            <a:srgbClr val="FFBD87"/>
          </a:solidFill>
        </p:spPr>
        <p:txBody>
          <a:bodyPr lIns="180000" tIns="108000" rIns="180000" bIns="36000" anchor="b" anchorCtr="0">
            <a:noAutofit/>
          </a:bodyPr>
          <a:lstStyle>
            <a:lvl1pPr marL="0" indent="0">
              <a:buFontTx/>
              <a:buNone/>
              <a:defRPr sz="2000" b="1" spc="170" baseline="0">
                <a:solidFill>
                  <a:schemeClr val="bg2"/>
                </a:solidFill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18">
            <a:extLst>
              <a:ext uri="{FF2B5EF4-FFF2-40B4-BE49-F238E27FC236}">
                <a16:creationId xmlns:a16="http://schemas.microsoft.com/office/drawing/2014/main" id="{1B8F10FF-EFAD-C86A-C605-7DAD7581DA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73009" y="3793403"/>
            <a:ext cx="4086000" cy="728203"/>
          </a:xfrm>
          <a:solidFill>
            <a:srgbClr val="EFDD3A"/>
          </a:solidFill>
        </p:spPr>
        <p:txBody>
          <a:bodyPr lIns="180000" tIns="108000" rIns="180000" bIns="36000" anchor="b" anchorCtr="0">
            <a:noAutofit/>
          </a:bodyPr>
          <a:lstStyle>
            <a:lvl1pPr marL="0" indent="0">
              <a:buFontTx/>
              <a:buNone/>
              <a:defRPr sz="2000" b="1" spc="170" baseline="0">
                <a:solidFill>
                  <a:schemeClr val="bg2"/>
                </a:solidFill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8">
            <a:extLst>
              <a:ext uri="{FF2B5EF4-FFF2-40B4-BE49-F238E27FC236}">
                <a16:creationId xmlns:a16="http://schemas.microsoft.com/office/drawing/2014/main" id="{38885F7A-386A-5D25-6E30-96D42BEC17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17022" y="3793403"/>
            <a:ext cx="4086000" cy="728203"/>
          </a:xfrm>
          <a:solidFill>
            <a:srgbClr val="62B3D4"/>
          </a:solidFill>
        </p:spPr>
        <p:txBody>
          <a:bodyPr lIns="180000" tIns="108000" rIns="180000" bIns="36000" anchor="b" anchorCtr="0">
            <a:noAutofit/>
          </a:bodyPr>
          <a:lstStyle>
            <a:lvl1pPr marL="0" indent="0">
              <a:buFontTx/>
              <a:buNone/>
              <a:defRPr sz="2000" b="1" spc="170" baseline="0">
                <a:solidFill>
                  <a:schemeClr val="bg2"/>
                </a:solidFill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Textplatzhalter 18">
            <a:extLst>
              <a:ext uri="{FF2B5EF4-FFF2-40B4-BE49-F238E27FC236}">
                <a16:creationId xmlns:a16="http://schemas.microsoft.com/office/drawing/2014/main" id="{BC5700F7-CEE3-604B-A3E4-BFED6F0400C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17022" y="702647"/>
            <a:ext cx="4086000" cy="728203"/>
          </a:xfrm>
          <a:solidFill>
            <a:srgbClr val="B1D69A"/>
          </a:solidFill>
        </p:spPr>
        <p:txBody>
          <a:bodyPr lIns="180000" tIns="108000" rIns="180000" bIns="36000" anchor="b" anchorCtr="0">
            <a:noAutofit/>
          </a:bodyPr>
          <a:lstStyle>
            <a:lvl1pPr marL="0" indent="0">
              <a:buFontTx/>
              <a:buNone/>
              <a:defRPr sz="2000" b="1" spc="170" baseline="0">
                <a:solidFill>
                  <a:schemeClr val="bg2"/>
                </a:solidFill>
              </a:defRPr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2000" b="1"/>
            </a:lvl3pPr>
            <a:lvl4pPr marL="1371600" indent="0">
              <a:buFontTx/>
              <a:buNone/>
              <a:defRPr sz="2000" b="1"/>
            </a:lvl4pPr>
            <a:lvl5pPr marL="1828800" indent="0">
              <a:buFontTx/>
              <a:buNone/>
              <a:defRPr sz="2000" b="1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35F0BBDB-3D95-430E-8185-109F1A79E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3009" y="1430852"/>
            <a:ext cx="4089343" cy="1883848"/>
          </a:xfrm>
          <a:solidFill>
            <a:srgbClr val="FFBD87"/>
          </a:solidFill>
        </p:spPr>
        <p:txBody>
          <a:bodyPr lIns="180000" tIns="108000" rIns="180000" bIns="108000"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5" name="Textplatzhalter 23">
            <a:extLst>
              <a:ext uri="{FF2B5EF4-FFF2-40B4-BE49-F238E27FC236}">
                <a16:creationId xmlns:a16="http://schemas.microsoft.com/office/drawing/2014/main" id="{CC5D8235-2DFC-FDB3-52A4-15F052876C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17022" y="1430852"/>
            <a:ext cx="4089343" cy="1883848"/>
          </a:xfrm>
          <a:solidFill>
            <a:srgbClr val="B1D69A"/>
          </a:solidFill>
        </p:spPr>
        <p:txBody>
          <a:bodyPr lIns="180000" tIns="108000" rIns="180000" bIns="108000"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9" name="Textplatzhalter 23">
            <a:extLst>
              <a:ext uri="{FF2B5EF4-FFF2-40B4-BE49-F238E27FC236}">
                <a16:creationId xmlns:a16="http://schemas.microsoft.com/office/drawing/2014/main" id="{6DBC6991-52EB-2296-FF7F-E7853520DA4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73009" y="4521608"/>
            <a:ext cx="4089343" cy="1883848"/>
          </a:xfrm>
          <a:solidFill>
            <a:srgbClr val="EFDD3A"/>
          </a:solidFill>
        </p:spPr>
        <p:txBody>
          <a:bodyPr lIns="180000" tIns="108000" rIns="180000" bIns="108000"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14" name="Textplatzhalter 23">
            <a:extLst>
              <a:ext uri="{FF2B5EF4-FFF2-40B4-BE49-F238E27FC236}">
                <a16:creationId xmlns:a16="http://schemas.microsoft.com/office/drawing/2014/main" id="{0CCBDB8F-3CBE-4971-9BCB-51E7A4136A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17022" y="4521608"/>
            <a:ext cx="4089343" cy="1883848"/>
          </a:xfrm>
          <a:solidFill>
            <a:srgbClr val="62B3D4"/>
          </a:solidFill>
        </p:spPr>
        <p:txBody>
          <a:bodyPr lIns="180000" tIns="108000" rIns="180000" bIns="108000">
            <a:norm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9183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EL_ALTERNA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64F07CB-E388-CF7F-818A-5EA04EB3DF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222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1DB085-FA5B-44AE-B356-1329142F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9869" y="6316097"/>
            <a:ext cx="6333931" cy="358487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25F5E34-F80B-411D-AE99-F7BFBD65B6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008" y="1737047"/>
            <a:ext cx="10515600" cy="2293302"/>
          </a:xfrm>
        </p:spPr>
        <p:txBody>
          <a:bodyPr anchor="b">
            <a:normAutofit/>
          </a:bodyPr>
          <a:lstStyle>
            <a:lvl1pPr>
              <a:defRPr sz="6000" b="0" baseline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6DD4E252-C075-297D-A3C7-996048A94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008" y="4030349"/>
            <a:ext cx="10515600" cy="15579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25D0E44B-54F5-C6A8-10B2-CC5CF35B09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56" y="419100"/>
            <a:ext cx="2806700" cy="78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0825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GRAMM(mit Beschriftung)-TEXT"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200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426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_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807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MEN_ERÖFF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156F0D3-316A-4A61-81C8-35E91748883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de-AT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F8A7D90-3A94-40CC-8BD7-705D26C82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57" y="2034219"/>
            <a:ext cx="10809443" cy="2183218"/>
          </a:xfrm>
        </p:spPr>
        <p:txBody>
          <a:bodyPr anchor="t" anchorCtr="0"/>
          <a:lstStyle>
            <a:lvl1pPr>
              <a:defRPr b="1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979358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HEMEN_ERÖFFNER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F8A7D90-3A94-40CC-8BD7-705D26C82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278" y="2337391"/>
            <a:ext cx="10809443" cy="2183218"/>
          </a:xfrm>
        </p:spPr>
        <p:txBody>
          <a:bodyPr anchor="ctr" anchorCtr="0"/>
          <a:lstStyle>
            <a:lvl1pPr algn="ctr">
              <a:defRPr b="0" i="0"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5AED79D-C257-4DAA-07F7-90C50573AF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308" y="5674068"/>
            <a:ext cx="28321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78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C5D21B-93D5-4599-B295-E4F5208141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65C558-2FE3-4B90-927A-B2CFCAF36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242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81C72-3600-45E2-B63E-F3244DFA0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242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BBCBD3-B1E5-4FBF-BB5F-1FC13AFDF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29607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17AFD-1097-41FE-91C9-24D1246336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EED90D-B245-49D9-A8B8-1E3FB5A80E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0"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886874-0308-4E1E-AE60-DF2A80671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5254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C0152F3-8C15-4D7D-8253-8AD8C7D2E2D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lang="de-DE" sz="2000" b="0" i="0" kern="1200" dirty="0">
                <a:solidFill>
                  <a:schemeClr val="tx1"/>
                </a:solidFill>
                <a:latin typeface="Segoe UI Semibold" panose="020B0502040204020203" pitchFamily="34" charset="0"/>
                <a:ea typeface="+mn-ea"/>
                <a:cs typeface="Segoe UI Semibold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7CF129-9D1A-420D-8381-1E283B1D1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5254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38606CF-64F8-418E-92E5-4209E95FA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228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_ALTERNA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64F07CB-E388-CF7F-818A-5EA04EB3DF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222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1DB085-FA5B-44AE-B356-1329142F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9869" y="6316097"/>
            <a:ext cx="6333931" cy="358487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25F5E34-F80B-411D-AE99-F7BFBD65B6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008" y="1709739"/>
            <a:ext cx="10515600" cy="2293302"/>
          </a:xfrm>
        </p:spPr>
        <p:txBody>
          <a:bodyPr anchor="b">
            <a:normAutofit/>
          </a:bodyPr>
          <a:lstStyle>
            <a:lvl1pPr>
              <a:defRPr sz="4000" b="0" baseline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6DD4E252-C075-297D-A3C7-996048A94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008" y="4003041"/>
            <a:ext cx="10515600" cy="15579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25D0E44B-54F5-C6A8-10B2-CC5CF35B09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56" y="419100"/>
            <a:ext cx="2806700" cy="78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337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_ALTERNATIV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3134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EL_ALTERNA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64F07CB-E388-CF7F-818A-5EA04EB3DF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222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361079-4BC1-46A9-9330-229169F79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6654" y="2302480"/>
            <a:ext cx="8091644" cy="1738265"/>
          </a:xfrm>
        </p:spPr>
        <p:txBody>
          <a:bodyPr rIns="0" anchor="b">
            <a:normAutofit/>
          </a:bodyPr>
          <a:lstStyle>
            <a:lvl1pPr algn="r">
              <a:defRPr sz="4000" b="1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pic>
        <p:nvPicPr>
          <p:cNvPr id="9" name="Grafik 8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8C400D6-7E24-4F40-9221-5B1955E29D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56" y="419100"/>
            <a:ext cx="2806700" cy="784225"/>
          </a:xfrm>
          <a:prstGeom prst="rect">
            <a:avLst/>
          </a:prstGeom>
        </p:spPr>
      </p:pic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6F25B69E-881E-B202-FE2A-5B3320E7E0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3973" y="4950107"/>
            <a:ext cx="4124325" cy="280126"/>
          </a:xfrm>
        </p:spPr>
        <p:txBody>
          <a:bodyPr rIns="0">
            <a:noAutofit/>
          </a:bodyPr>
          <a:lstStyle>
            <a:lvl1pPr marL="0" indent="0" algn="r">
              <a:buNone/>
              <a:defRPr lang="de-DE" sz="1600" b="1" kern="1200" spc="170" dirty="0" smtClean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F82EAF7F-6A08-79FD-A4A5-B794C82860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06036" y="5240854"/>
            <a:ext cx="4132262" cy="254000"/>
          </a:xfrm>
        </p:spPr>
        <p:txBody>
          <a:bodyPr rIns="0">
            <a:noAutofit/>
          </a:bodyPr>
          <a:lstStyle>
            <a:lvl1pPr marL="0" indent="0" algn="r">
              <a:buNone/>
              <a:defRPr lang="de-DE" sz="1600" kern="1200" dirty="0" smtClean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platzhalter 17">
            <a:extLst>
              <a:ext uri="{FF2B5EF4-FFF2-40B4-BE49-F238E27FC236}">
                <a16:creationId xmlns:a16="http://schemas.microsoft.com/office/drawing/2014/main" id="{F17ACE44-1C86-7E8D-FEC2-32193A08DE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46655" y="4051366"/>
            <a:ext cx="8091643" cy="713736"/>
          </a:xfrm>
        </p:spPr>
        <p:txBody>
          <a:bodyPr rIns="0">
            <a:noAutofit/>
          </a:bodyPr>
          <a:lstStyle>
            <a:lvl1pPr marL="0" indent="0" algn="r">
              <a:buNone/>
              <a:defRPr lang="de-DE" sz="1600" b="0" i="0" kern="1200" dirty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platzhalter 17">
            <a:extLst>
              <a:ext uri="{FF2B5EF4-FFF2-40B4-BE49-F238E27FC236}">
                <a16:creationId xmlns:a16="http://schemas.microsoft.com/office/drawing/2014/main" id="{65CDB115-417C-32C7-C339-3D7AD5769D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1056" y="2013704"/>
            <a:ext cx="8087242" cy="298743"/>
          </a:xfrm>
        </p:spPr>
        <p:txBody>
          <a:bodyPr rIns="0">
            <a:noAutofit/>
          </a:bodyPr>
          <a:lstStyle>
            <a:lvl1pPr marL="0" indent="0" algn="r">
              <a:buNone/>
              <a:defRPr lang="de-DE" sz="1600" kern="1200" dirty="0" smtClean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hape 55">
            <a:extLst>
              <a:ext uri="{FF2B5EF4-FFF2-40B4-BE49-F238E27FC236}">
                <a16:creationId xmlns:a16="http://schemas.microsoft.com/office/drawing/2014/main" id="{AFBED4CA-A6E5-7AF6-34A8-842118341B68}"/>
              </a:ext>
            </a:extLst>
          </p:cNvPr>
          <p:cNvSpPr/>
          <p:nvPr userDrawn="1"/>
        </p:nvSpPr>
        <p:spPr>
          <a:xfrm rot="16200000">
            <a:off x="11128016" y="4537172"/>
            <a:ext cx="44565" cy="576000"/>
          </a:xfrm>
          <a:prstGeom prst="rect">
            <a:avLst/>
          </a:prstGeom>
          <a:solidFill>
            <a:srgbClr val="61A5CA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400" baseline="-250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3342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3">
            <a:extLst>
              <a:ext uri="{FF2B5EF4-FFF2-40B4-BE49-F238E27FC236}">
                <a16:creationId xmlns:a16="http://schemas.microsoft.com/office/drawing/2014/main" id="{575CBE2F-2DA3-451D-A359-5482D13C09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00775" y="367296"/>
            <a:ext cx="5286375" cy="617181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de-AT" dirty="0"/>
          </a:p>
        </p:txBody>
      </p:sp>
      <p:sp>
        <p:nvSpPr>
          <p:cNvPr id="9" name="Untertitel 17">
            <a:extLst>
              <a:ext uri="{FF2B5EF4-FFF2-40B4-BE49-F238E27FC236}">
                <a16:creationId xmlns:a16="http://schemas.microsoft.com/office/drawing/2014/main" id="{DBFDD859-ABE5-364A-8CE9-B10C37451F1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87533" y="6164307"/>
            <a:ext cx="2428303" cy="38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22860" rIns="45720" bIns="2286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i="0" dirty="0" err="1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Präsentation</a:t>
            </a:r>
            <a:r>
              <a:rPr lang="en-US" sz="800" b="0" i="0" dirty="0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der </a:t>
            </a:r>
            <a:r>
              <a:rPr lang="en-US" sz="800" b="0" i="0" dirty="0" err="1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Kernergebnisse</a:t>
            </a:r>
            <a:r>
              <a:rPr lang="en-US" sz="800" b="0" i="0" dirty="0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0" i="0" dirty="0" err="1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einer</a:t>
            </a:r>
            <a:r>
              <a:rPr lang="en-US" sz="800" b="0" i="0" dirty="0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800" b="0" i="0" dirty="0" err="1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Studie</a:t>
            </a:r>
            <a:r>
              <a:rPr lang="en-US" sz="800" b="0" i="0" dirty="0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800" b="0" i="0" dirty="0" err="1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im</a:t>
            </a:r>
            <a:r>
              <a:rPr lang="en-US" sz="800" b="0" i="0" dirty="0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800" b="0" i="0" dirty="0" err="1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Auftrag</a:t>
            </a:r>
            <a:r>
              <a:rPr lang="en-US" sz="800" b="0" i="0" dirty="0">
                <a:solidFill>
                  <a:schemeClr val="tx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von</a:t>
            </a:r>
            <a:endParaRPr lang="de-AT" sz="800" b="0" i="0" dirty="0">
              <a:solidFill>
                <a:schemeClr val="tx2">
                  <a:lumMod val="50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2" name="Grafik 1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14691243-BF2E-8A22-4F45-9AC460331A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56" y="419100"/>
            <a:ext cx="2806700" cy="784225"/>
          </a:xfrm>
          <a:prstGeom prst="rect">
            <a:avLst/>
          </a:prstGeom>
        </p:spPr>
      </p:pic>
      <p:sp>
        <p:nvSpPr>
          <p:cNvPr id="3" name="Bildplatzhalter 3">
            <a:extLst>
              <a:ext uri="{FF2B5EF4-FFF2-40B4-BE49-F238E27FC236}">
                <a16:creationId xmlns:a16="http://schemas.microsoft.com/office/drawing/2014/main" id="{C1A90A29-7B29-80B3-718D-1992D552999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77415" y="6164307"/>
            <a:ext cx="982345" cy="384329"/>
          </a:xfrm>
        </p:spPr>
        <p:txBody>
          <a:bodyPr>
            <a:noAutofit/>
          </a:bodyPr>
          <a:lstStyle>
            <a:lvl1pPr>
              <a:defRPr sz="1000"/>
            </a:lvl1pPr>
          </a:lstStyle>
          <a:p>
            <a:r>
              <a:rPr lang="en-US"/>
              <a:t>Click icon to add picture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611901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C88E42-6151-4AD0-8649-DF3BBCCC99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2A2A0B3-2D62-4170-91F2-A3BFE6EE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81232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86BA9-DB62-8530-63A3-BD0B3166C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7A1897-0062-79CA-C36E-F19C23CC4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516284"/>
            <a:ext cx="6172200" cy="434476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7018B5-67BD-BD1B-67FB-C34BA4A65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F9CBB0-145E-0D3E-758D-22C0B3406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https://www.efuel-alliance.at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B9BB77-0763-ED77-CD53-34DE8502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1CC9F-A180-7946-84F6-8544033910F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50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_ALTERNA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64F07CB-E388-CF7F-818A-5EA04EB3DF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222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361079-4BC1-46A9-9330-229169F79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56" y="2302480"/>
            <a:ext cx="8091644" cy="1748886"/>
          </a:xfrm>
        </p:spPr>
        <p:txBody>
          <a:bodyPr anchor="b">
            <a:normAutofit/>
          </a:bodyPr>
          <a:lstStyle>
            <a:lvl1pPr>
              <a:defRPr sz="4000" b="0" i="0"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pic>
        <p:nvPicPr>
          <p:cNvPr id="9" name="Grafik 8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8C400D6-7E24-4F40-9221-5B1955E29D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56" y="419100"/>
            <a:ext cx="2806700" cy="784225"/>
          </a:xfrm>
          <a:prstGeom prst="rect">
            <a:avLst/>
          </a:prstGeom>
        </p:spPr>
      </p:pic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6F25B69E-881E-B202-FE2A-5B3320E7E0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088" y="4950107"/>
            <a:ext cx="4124325" cy="280126"/>
          </a:xfrm>
        </p:spPr>
        <p:txBody>
          <a:bodyPr>
            <a:noAutofit/>
          </a:bodyPr>
          <a:lstStyle>
            <a:lvl1pPr marL="0" indent="0">
              <a:buNone/>
              <a:defRPr lang="de-DE" sz="1600" b="0" kern="1200" spc="170" dirty="0" smtClean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F82EAF7F-6A08-79FD-A4A5-B794C82860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3088" y="5240854"/>
            <a:ext cx="4132262" cy="254000"/>
          </a:xfrm>
        </p:spPr>
        <p:txBody>
          <a:bodyPr>
            <a:noAutofit/>
          </a:bodyPr>
          <a:lstStyle>
            <a:lvl1pPr marL="0" indent="0">
              <a:buNone/>
              <a:defRPr lang="de-DE" sz="1600" kern="1200" dirty="0" smtClean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platzhalter 17">
            <a:extLst>
              <a:ext uri="{FF2B5EF4-FFF2-40B4-BE49-F238E27FC236}">
                <a16:creationId xmlns:a16="http://schemas.microsoft.com/office/drawing/2014/main" id="{F17ACE44-1C86-7E8D-FEC2-32193A08DE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4355" y="4051366"/>
            <a:ext cx="8091643" cy="713736"/>
          </a:xfrm>
        </p:spPr>
        <p:txBody>
          <a:bodyPr>
            <a:noAutofit/>
          </a:bodyPr>
          <a:lstStyle>
            <a:lvl1pPr marL="0" indent="0">
              <a:buNone/>
              <a:defRPr lang="de-DE" sz="1600" b="0" i="0" kern="1200" dirty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platzhalter 17">
            <a:extLst>
              <a:ext uri="{FF2B5EF4-FFF2-40B4-BE49-F238E27FC236}">
                <a16:creationId xmlns:a16="http://schemas.microsoft.com/office/drawing/2014/main" id="{65CDB115-417C-32C7-C339-3D7AD5769D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8756" y="2013704"/>
            <a:ext cx="8087242" cy="298743"/>
          </a:xfrm>
        </p:spPr>
        <p:txBody>
          <a:bodyPr>
            <a:noAutofit/>
          </a:bodyPr>
          <a:lstStyle>
            <a:lvl1pPr marL="0" indent="0">
              <a:buNone/>
              <a:defRPr lang="de-DE" sz="1600" kern="1200" dirty="0" smtClean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hape 55">
            <a:extLst>
              <a:ext uri="{FF2B5EF4-FFF2-40B4-BE49-F238E27FC236}">
                <a16:creationId xmlns:a16="http://schemas.microsoft.com/office/drawing/2014/main" id="{AFBED4CA-A6E5-7AF6-34A8-842118341B68}"/>
              </a:ext>
            </a:extLst>
          </p:cNvPr>
          <p:cNvSpPr/>
          <p:nvPr userDrawn="1"/>
        </p:nvSpPr>
        <p:spPr>
          <a:xfrm rot="16200000">
            <a:off x="810075" y="4537171"/>
            <a:ext cx="44565" cy="576000"/>
          </a:xfrm>
          <a:prstGeom prst="rect">
            <a:avLst/>
          </a:prstGeom>
          <a:solidFill>
            <a:srgbClr val="61A5CA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400" baseline="-250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012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EL_ALTERNATIV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1DB085-FA5B-44AE-B356-1329142F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9869" y="6316097"/>
            <a:ext cx="6333931" cy="358487"/>
          </a:xfrm>
        </p:spPr>
        <p:txBody>
          <a:bodyPr/>
          <a:lstStyle/>
          <a:p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E96CF17-7727-B8A5-CC09-47471F0E62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308" y="423195"/>
            <a:ext cx="2832100" cy="787400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72CF471E-6C60-71E6-699C-5CCD9EA77C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008" y="1709739"/>
            <a:ext cx="10515600" cy="2293302"/>
          </a:xfrm>
        </p:spPr>
        <p:txBody>
          <a:bodyPr anchor="b">
            <a:normAutofit/>
          </a:bodyPr>
          <a:lstStyle>
            <a:lvl1pPr>
              <a:defRPr sz="3600" b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4D45BE63-3385-F7D7-28F7-FF1A1BE79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008" y="4003041"/>
            <a:ext cx="10515600" cy="15579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986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EL_ALTERNATIV">
    <p:bg>
      <p:bgPr>
        <a:solidFill>
          <a:srgbClr val="B1D6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1DB085-FA5B-44AE-B356-1329142F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9869" y="6316097"/>
            <a:ext cx="6333931" cy="358487"/>
          </a:xfrm>
        </p:spPr>
        <p:txBody>
          <a:bodyPr/>
          <a:lstStyle/>
          <a:p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E96CF17-7727-B8A5-CC09-47471F0E62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308" y="423195"/>
            <a:ext cx="2832100" cy="787400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72CF471E-6C60-71E6-699C-5CCD9EA77C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008" y="1709739"/>
            <a:ext cx="10515600" cy="2293302"/>
          </a:xfrm>
        </p:spPr>
        <p:txBody>
          <a:bodyPr anchor="b">
            <a:normAutofit/>
          </a:bodyPr>
          <a:lstStyle>
            <a:lvl1pPr>
              <a:defRPr sz="3600" b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4D45BE63-3385-F7D7-28F7-FF1A1BE79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008" y="4003041"/>
            <a:ext cx="10515600" cy="15579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542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EL_ALTERNATIV">
    <p:bg>
      <p:bgPr>
        <a:solidFill>
          <a:srgbClr val="EFDD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1DB085-FA5B-44AE-B356-1329142F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9869" y="6316097"/>
            <a:ext cx="6333931" cy="358487"/>
          </a:xfrm>
        </p:spPr>
        <p:txBody>
          <a:bodyPr/>
          <a:lstStyle/>
          <a:p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E96CF17-7727-B8A5-CC09-47471F0E62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308" y="423195"/>
            <a:ext cx="2832100" cy="787400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72CF471E-6C60-71E6-699C-5CCD9EA77C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008" y="1709739"/>
            <a:ext cx="10515600" cy="2293302"/>
          </a:xfrm>
        </p:spPr>
        <p:txBody>
          <a:bodyPr anchor="b">
            <a:normAutofit/>
          </a:bodyPr>
          <a:lstStyle>
            <a:lvl1pPr>
              <a:defRPr sz="3600" b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4D45BE63-3385-F7D7-28F7-FF1A1BE79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008" y="4003041"/>
            <a:ext cx="10515600" cy="15579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77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HEMEN_ERÖFFNER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F8A7D90-3A94-40CC-8BD7-705D26C82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278" y="2337391"/>
            <a:ext cx="10809443" cy="2183218"/>
          </a:xfrm>
        </p:spPr>
        <p:txBody>
          <a:bodyPr anchor="ctr" anchorCtr="0"/>
          <a:lstStyle>
            <a:lvl1pPr algn="ctr">
              <a:defRPr b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5291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HEMEN_ERÖFFNER">
    <p:bg>
      <p:bgPr>
        <a:solidFill>
          <a:srgbClr val="B1D6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F8A7D90-3A94-40CC-8BD7-705D26C828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278" y="2337391"/>
            <a:ext cx="10809443" cy="2183218"/>
          </a:xfrm>
        </p:spPr>
        <p:txBody>
          <a:bodyPr anchor="ctr" anchorCtr="0"/>
          <a:lstStyle>
            <a:lvl1pPr algn="ctr">
              <a:defRPr b="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0953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6">
            <a:extLst>
              <a:ext uri="{FF2B5EF4-FFF2-40B4-BE49-F238E27FC236}">
                <a16:creationId xmlns:a16="http://schemas.microsoft.com/office/drawing/2014/main" id="{36B342D6-25B3-477C-A795-F0DA60C722BE}"/>
              </a:ext>
            </a:extLst>
          </p:cNvPr>
          <p:cNvSpPr/>
          <p:nvPr userDrawn="1"/>
        </p:nvSpPr>
        <p:spPr>
          <a:xfrm>
            <a:off x="0" y="5985164"/>
            <a:ext cx="12192000" cy="872836"/>
          </a:xfrm>
          <a:prstGeom prst="rect">
            <a:avLst/>
          </a:prstGeom>
          <a:solidFill>
            <a:srgbClr val="F1F1F1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8B4CFD7-C3BF-40F6-9620-C2838C5FD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B5FD01-5C45-4FFF-BEFF-4C6E6A446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837710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pic>
        <p:nvPicPr>
          <p:cNvPr id="15" name="Grafik 14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E923CF81-369C-4E7A-84F2-F85479DC8CE1}"/>
              </a:ext>
            </a:extLst>
          </p:cNvPr>
          <p:cNvPicPr>
            <a:picLocks noChangeAspect="1"/>
          </p:cNvPicPr>
          <p:nvPr userDrawn="1"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77685"/>
            <a:ext cx="2310245" cy="358486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9EA714-8629-4F74-8538-E53109AFA9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19869" y="6290996"/>
            <a:ext cx="6333931" cy="358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</a:lstStyle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9122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3" r:id="rId2"/>
    <p:sldLayoutId id="2147483677" r:id="rId3"/>
    <p:sldLayoutId id="2147483678" r:id="rId4"/>
    <p:sldLayoutId id="2147483680" r:id="rId5"/>
    <p:sldLayoutId id="2147483681" r:id="rId6"/>
    <p:sldLayoutId id="2147483682" r:id="rId7"/>
    <p:sldLayoutId id="2147483671" r:id="rId8"/>
    <p:sldLayoutId id="2147483683" r:id="rId9"/>
    <p:sldLayoutId id="2147483684" r:id="rId10"/>
    <p:sldLayoutId id="2147483663" r:id="rId11"/>
    <p:sldLayoutId id="2147483666" r:id="rId12"/>
    <p:sldLayoutId id="2147483650" r:id="rId13"/>
    <p:sldLayoutId id="2147483661" r:id="rId14"/>
    <p:sldLayoutId id="2147483685" r:id="rId15"/>
    <p:sldLayoutId id="2147483665" r:id="rId16"/>
    <p:sldLayoutId id="2147483669" r:id="rId17"/>
    <p:sldLayoutId id="2147483670" r:id="rId18"/>
    <p:sldLayoutId id="2147483676" r:id="rId19"/>
    <p:sldLayoutId id="2147483686" r:id="rId20"/>
    <p:sldLayoutId id="2147483675" r:id="rId21"/>
    <p:sldLayoutId id="2147483687" r:id="rId22"/>
    <p:sldLayoutId id="2147483674" r:id="rId23"/>
    <p:sldLayoutId id="2147483649" r:id="rId24"/>
    <p:sldLayoutId id="2147483662" r:id="rId25"/>
    <p:sldLayoutId id="2147483664" r:id="rId26"/>
    <p:sldLayoutId id="2147483672" r:id="rId27"/>
    <p:sldLayoutId id="2147483652" r:id="rId28"/>
    <p:sldLayoutId id="2147483653" r:id="rId29"/>
    <p:sldLayoutId id="2147483651" r:id="rId30"/>
    <p:sldLayoutId id="2147483679" r:id="rId31"/>
    <p:sldLayoutId id="2147483660" r:id="rId32"/>
    <p:sldLayoutId id="2147483654" r:id="rId33"/>
    <p:sldLayoutId id="2147483688" r:id="rId3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 spc="170" baseline="0">
          <a:solidFill>
            <a:schemeClr val="tx1"/>
          </a:solidFill>
          <a:latin typeface="Segoe UI Semibold" panose="020B0502040204020203" pitchFamily="34" charset="0"/>
          <a:ea typeface="+mj-ea"/>
          <a:cs typeface="Segoe UI Semibold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–"/>
        <a:defRPr sz="24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_"/>
        <a:defRPr sz="24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austria.ac.at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844B609F-E0D4-7B9F-5B5A-AFC84DEEA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355" y="2260915"/>
            <a:ext cx="11462587" cy="1929119"/>
          </a:xfrm>
        </p:spPr>
        <p:txBody>
          <a:bodyPr>
            <a:normAutofit/>
          </a:bodyPr>
          <a:lstStyle/>
          <a:p>
            <a:pPr>
              <a:lnSpc>
                <a:spcPts val="4050"/>
              </a:lnSpc>
            </a:pPr>
            <a:br>
              <a:rPr lang="de-AT" dirty="0"/>
            </a:br>
            <a:r>
              <a:rPr lang="de-AT" dirty="0"/>
              <a:t>AUSWEITUNG DER KINDERBETREUUNG IN OBERÖSTERREICH</a:t>
            </a:r>
            <a:endParaRPr lang="de-AT" spc="170" dirty="0">
              <a:solidFill>
                <a:schemeClr val="tx1"/>
              </a:solidFill>
            </a:endParaRP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594B9FD8-09D9-0C69-48F9-F3AB2B45F8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AT" sz="1600" b="0" spc="170" dirty="0">
                <a:solidFill>
                  <a:schemeClr val="tx1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UNIV.-PROF. DR. MONIKA KÖPPL-TURYNA</a:t>
            </a:r>
            <a:endParaRPr lang="de-DE" b="0" dirty="0">
              <a:latin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2B82F958-5C88-4143-43C8-B8B250FDDD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Direktorin, ECO / AUSTRIA</a:t>
            </a:r>
          </a:p>
          <a:p>
            <a:endParaRPr lang="de-DE" dirty="0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8EC834A0-CF2D-89EE-1B40-702095F551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8756" y="2567885"/>
            <a:ext cx="8087242" cy="298743"/>
          </a:xfrm>
        </p:spPr>
        <p:txBody>
          <a:bodyPr>
            <a:normAutofit/>
          </a:bodyPr>
          <a:lstStyle/>
          <a:p>
            <a:r>
              <a:rPr lang="de-AT" sz="1400" dirty="0"/>
              <a:t>Linz</a:t>
            </a:r>
            <a:r>
              <a:rPr lang="de-AT" sz="1400" dirty="0">
                <a:latin typeface="Segoe UI" panose="020B0502040204020203" pitchFamily="34" charset="0"/>
                <a:cs typeface="Segoe UI" panose="020B0502040204020203" pitchFamily="34" charset="0"/>
              </a:rPr>
              <a:t>, 7. Mai 2024</a:t>
            </a:r>
            <a:endParaRPr lang="de-AT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41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345FE1-47C5-9598-F8C3-6C70FE483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L" dirty="0"/>
              <a:t>PROBLEMSTELLUNG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DCDD7F-6450-2625-7AF8-639269676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28658" y="1825625"/>
            <a:ext cx="3425142" cy="3924246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Oberösterreich</a:t>
            </a:r>
            <a:r>
              <a:rPr lang="en-US" dirty="0"/>
              <a:t> </a:t>
            </a:r>
            <a:r>
              <a:rPr lang="en-US" dirty="0" err="1"/>
              <a:t>weit</a:t>
            </a:r>
            <a:r>
              <a:rPr lang="en-US" dirty="0"/>
              <a:t> </a:t>
            </a:r>
            <a:r>
              <a:rPr lang="en-US" dirty="0" err="1"/>
              <a:t>vom</a:t>
            </a:r>
            <a:r>
              <a:rPr lang="en-US" dirty="0"/>
              <a:t> Barcelona-</a:t>
            </a:r>
            <a:r>
              <a:rPr lang="en-US" dirty="0" err="1"/>
              <a:t>Ziel</a:t>
            </a:r>
            <a:r>
              <a:rPr lang="en-US" dirty="0"/>
              <a:t> </a:t>
            </a:r>
            <a:r>
              <a:rPr lang="en-US" dirty="0" err="1"/>
              <a:t>entfernt</a:t>
            </a:r>
            <a:r>
              <a:rPr lang="en-US" dirty="0"/>
              <a:t>, </a:t>
            </a:r>
            <a:r>
              <a:rPr lang="en-US" dirty="0" err="1"/>
              <a:t>insbesondere</a:t>
            </a:r>
            <a:r>
              <a:rPr lang="en-US" dirty="0"/>
              <a:t> in der Gruppe 0 bis 2 Jahre</a:t>
            </a:r>
          </a:p>
          <a:p>
            <a:r>
              <a:rPr lang="en-US" dirty="0" err="1"/>
              <a:t>Drei</a:t>
            </a:r>
            <a:r>
              <a:rPr lang="en-US" dirty="0"/>
              <a:t> </a:t>
            </a:r>
            <a:r>
              <a:rPr lang="en-US" dirty="0" err="1"/>
              <a:t>Szenarien</a:t>
            </a:r>
            <a:r>
              <a:rPr lang="en-US" dirty="0"/>
              <a:t>: </a:t>
            </a:r>
            <a:r>
              <a:rPr lang="en-US" dirty="0" err="1"/>
              <a:t>Erreichen</a:t>
            </a:r>
            <a:r>
              <a:rPr lang="en-US" dirty="0"/>
              <a:t> des Barcelona-</a:t>
            </a:r>
            <a:r>
              <a:rPr lang="en-US" dirty="0" err="1"/>
              <a:t>Ziels</a:t>
            </a:r>
            <a:r>
              <a:rPr lang="en-US" dirty="0"/>
              <a:t>, </a:t>
            </a:r>
            <a:r>
              <a:rPr lang="en-US" dirty="0" err="1"/>
              <a:t>Anhebung</a:t>
            </a:r>
            <a:r>
              <a:rPr lang="en-US" dirty="0"/>
              <a:t> auf AT-</a:t>
            </a:r>
            <a:r>
              <a:rPr lang="en-US" dirty="0" err="1"/>
              <a:t>Durchschnitt</a:t>
            </a:r>
            <a:r>
              <a:rPr lang="en-US" dirty="0"/>
              <a:t> (extensive) </a:t>
            </a:r>
            <a:r>
              <a:rPr lang="en-US" dirty="0" err="1"/>
              <a:t>sowie</a:t>
            </a:r>
            <a:r>
              <a:rPr lang="en-US" dirty="0"/>
              <a:t> </a:t>
            </a:r>
            <a:r>
              <a:rPr lang="en-US" dirty="0" err="1"/>
              <a:t>Ausweitung</a:t>
            </a:r>
            <a:r>
              <a:rPr lang="en-US" dirty="0"/>
              <a:t> der </a:t>
            </a:r>
            <a:r>
              <a:rPr lang="en-US" dirty="0" err="1"/>
              <a:t>Öffnungszeiten</a:t>
            </a:r>
            <a:r>
              <a:rPr lang="en-US" dirty="0"/>
              <a:t> um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Stunde</a:t>
            </a:r>
            <a:endParaRPr lang="en-PL" dirty="0"/>
          </a:p>
        </p:txBody>
      </p:sp>
      <p:pic>
        <p:nvPicPr>
          <p:cNvPr id="6" name="Grafik 500271570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15EE4DF5-FEAC-F1BE-7910-26E41EA978B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642518"/>
            <a:ext cx="6743700" cy="229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39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F2460-EC74-F7F3-294A-FD04C15CD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L" dirty="0"/>
              <a:t>KOSTENABSCHÄTZUNG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BE25EE-51F5-0B04-E460-FA1518698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529943" cy="3924246"/>
          </a:xfrm>
        </p:spPr>
        <p:txBody>
          <a:bodyPr>
            <a:normAutofit/>
          </a:bodyPr>
          <a:lstStyle/>
          <a:p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 dem „</a:t>
            </a:r>
            <a:r>
              <a:rPr lang="de-AT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moderaten</a:t>
            </a:r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Szenario ergibt sich die zusätzlich erforderliche </a:t>
            </a:r>
            <a:r>
              <a:rPr lang="de-AT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Betreuung von etwa 4.040 Kindern</a:t>
            </a:r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bis zum Alter von 2 Jahren. Die Mehrausgaben liegen bei </a:t>
            </a:r>
            <a:r>
              <a:rPr lang="de-AT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64 bis 69 Mio. Euro</a:t>
            </a:r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de-AT" sz="1800" dirty="0">
                <a:cs typeface="Times New Roman" panose="02020603050405020304" pitchFamily="18" charset="0"/>
              </a:rPr>
              <a:t>In dem „</a:t>
            </a:r>
            <a:r>
              <a:rPr lang="de-AT" sz="1800" b="1" dirty="0">
                <a:cs typeface="Times New Roman" panose="02020603050405020304" pitchFamily="18" charset="0"/>
              </a:rPr>
              <a:t>ehrgeizigen</a:t>
            </a:r>
            <a:r>
              <a:rPr lang="de-AT" sz="1800" dirty="0">
                <a:cs typeface="Times New Roman" panose="02020603050405020304" pitchFamily="18" charset="0"/>
              </a:rPr>
              <a:t>“ Szenario </a:t>
            </a:r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ergibt sich das Erfordernis einer zusätzlichen Betreuung von </a:t>
            </a:r>
            <a:r>
              <a:rPr lang="de-AT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5.430 Kindern</a:t>
            </a:r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bis 2 Jahren und </a:t>
            </a:r>
            <a:r>
              <a:rPr lang="de-AT" sz="1800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Mehrausgaben betragen zwischen </a:t>
            </a:r>
            <a:r>
              <a:rPr lang="de-AT" sz="1800" b="1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86 und 94 Mio. Euro.</a:t>
            </a:r>
          </a:p>
          <a:p>
            <a:r>
              <a:rPr lang="de-AT" sz="1800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Mehrausgaben </a:t>
            </a:r>
            <a:r>
              <a:rPr lang="de-AT" sz="1800" b="1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Ausweitung der Öffnungszeiten </a:t>
            </a:r>
            <a:r>
              <a:rPr lang="de-AT" sz="1800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eine Stunde würden – unter der Annahme, dass zusätzliche Mehrausgaben nur im Ausmaß der Personalausgaben anfallen und nur etwa die Hälfte des Personals betreffen – </a:t>
            </a:r>
            <a:r>
              <a:rPr lang="de-AT" sz="1800" b="1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Mio. Euro</a:t>
            </a:r>
            <a:r>
              <a:rPr lang="de-AT" sz="1800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ausmachen.</a:t>
            </a:r>
          </a:p>
          <a:p>
            <a:endParaRPr lang="en-PL" sz="1800" kern="80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L" sz="1800" b="1" kern="80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L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671EA19-0913-90BB-F51E-717D129DDA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32720" y="1825625"/>
            <a:ext cx="4060560" cy="39243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FDD96-9AEB-1CCA-548B-54DB12DC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360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38549-D337-934F-ADCD-7D5AB61E6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L" dirty="0"/>
              <a:t>FINANZIERUNG DER MEHRAUSGABEN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A7ED26-355F-6ABF-10A1-538FCD6D00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C3B174-40B7-75F1-5254-BF4B722F4F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vom Bund zum Zweck des Ausbaus der Kinderbetreuung bereitgestellten Finanzmittel werden im Rahmen des </a:t>
            </a:r>
            <a:r>
              <a:rPr lang="de-AT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Finanzausgleichs in „Zukunftsfonds“</a:t>
            </a:r>
            <a:r>
              <a:rPr lang="de-AT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bereitgestellt. Dabei sind </a:t>
            </a:r>
            <a:r>
              <a:rPr lang="de-AT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45,5% der Finanzmittel </a:t>
            </a:r>
            <a:r>
              <a:rPr lang="de-AT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Fonds für </a:t>
            </a:r>
            <a:r>
              <a:rPr lang="de-AT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Elementarpädagogik</a:t>
            </a:r>
            <a:r>
              <a:rPr lang="de-AT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Kinderbetreuung</a:t>
            </a:r>
            <a:r>
              <a:rPr lang="de-AT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reserviert.</a:t>
            </a:r>
          </a:p>
          <a:p>
            <a:r>
              <a:rPr lang="de-AT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 Rahmen des Zukunftsfonds stellt der Bund österreichweit bis 2030 jährlich Finanzmittel in Höhe von 527 Millionen Euro für Elementarpädagogik bereit. Der auf </a:t>
            </a:r>
            <a:r>
              <a:rPr lang="de-AT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Oberösterreich entfallende Anteil beträgt 83,7 Mio. Euro.</a:t>
            </a:r>
          </a:p>
          <a:p>
            <a:r>
              <a:rPr lang="de-AT" dirty="0">
                <a:cs typeface="Times New Roman" panose="02020603050405020304" pitchFamily="18" charset="0"/>
              </a:rPr>
              <a:t>Es</a:t>
            </a:r>
            <a:r>
              <a:rPr lang="de-AT" b="1" dirty="0">
                <a:cs typeface="Times New Roman" panose="02020603050405020304" pitchFamily="18" charset="0"/>
              </a:rPr>
              <a:t> </a:t>
            </a:r>
            <a:r>
              <a:rPr lang="de-AT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reduziert sich der vom Land Oberösterreich und von seinen Gemeinden zu tragende Teil der </a:t>
            </a:r>
            <a:r>
              <a:rPr lang="de-AT" b="1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Mehrausgaben von 111 Mio. Euro auf etwa 27 Mio. Euro</a:t>
            </a:r>
            <a:r>
              <a:rPr lang="de-AT" kern="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PL" kern="80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L" dirty="0"/>
          </a:p>
        </p:txBody>
      </p:sp>
    </p:spTree>
    <p:extLst>
      <p:ext uri="{BB962C8B-B14F-4D97-AF65-F5344CB8AC3E}">
        <p14:creationId xmlns:p14="http://schemas.microsoft.com/office/powerpoint/2010/main" val="261109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37541-AEDB-4945-BED1-B1032A409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L" dirty="0"/>
              <a:t>NUTZENABSCHÄTZUNG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2E9D6-FA62-8B52-1A48-A7E71B0D1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505200" cy="3924246"/>
          </a:xfrm>
        </p:spPr>
        <p:txBody>
          <a:bodyPr>
            <a:normAutofit/>
          </a:bodyPr>
          <a:lstStyle/>
          <a:p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Abschätzung erfolgt mit Hilfe des Mikrosimulationsmodells EUROMOD der EU-Kommission.</a:t>
            </a:r>
          </a:p>
          <a:p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 Berücksichtigung der Geschwisterkinder ergibt sich </a:t>
            </a:r>
            <a:r>
              <a:rPr lang="de-AT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 zusätzliches Erwerbspotenzial von 3.432 bzw. 4.614 Frauen</a:t>
            </a:r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die einen Betreuungsplatz erhalten. Unter Berücksichtigung der Elastizität von 0,37 ergibt sich eine </a:t>
            </a:r>
            <a:r>
              <a:rPr lang="de-AT" sz="1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zusätzliche Beschäftigung von 1.296 bzw. 1.707 Eltern</a:t>
            </a:r>
            <a:r>
              <a:rPr lang="de-AT" sz="18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PL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6F12C-77FF-972B-78FE-7CC1EC72F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6" name="Grafik 342135429" descr="A screenshot of a graph&#10;&#10;Description automatically generated">
            <a:extLst>
              <a:ext uri="{FF2B5EF4-FFF2-40B4-BE49-F238E27FC236}">
                <a16:creationId xmlns:a16="http://schemas.microsoft.com/office/drawing/2014/main" id="{1946ED67-C5CA-F0CB-3F94-7AF3E927E09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603" y="1855987"/>
            <a:ext cx="6884782" cy="314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5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85DB5-BC56-B8BE-DCB8-6118249FA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L" dirty="0"/>
              <a:t>REGIONALE WERTSCHÖPFUNG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63782-4319-A8B5-8BFA-3CC91E13BE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7" name="Grafik 5" descr="Ein Bild, das Text, Screenshot, Schrift, Reihe enthält.&#10;&#10;Automatisch generierte Beschreibung">
            <a:extLst>
              <a:ext uri="{FF2B5EF4-FFF2-40B4-BE49-F238E27FC236}">
                <a16:creationId xmlns:a16="http://schemas.microsoft.com/office/drawing/2014/main" id="{D32BC5E8-ADBB-7AC8-28CC-F405812E63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88" y="2249183"/>
            <a:ext cx="10809086" cy="315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66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5EECB-6669-ED9B-B77C-272E1D69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L" dirty="0"/>
              <a:t>SCHLUSSFOLGERUNGEN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6133F-4AA9-E6EC-558B-DC1F1C4922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88847-D8DC-A636-D6CD-031765A7A6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Kurzfristig</a:t>
            </a:r>
            <a:r>
              <a:rPr lang="en-US" dirty="0"/>
              <a:t> </a:t>
            </a:r>
            <a:r>
              <a:rPr lang="en-US" dirty="0" err="1"/>
              <a:t>steigert</a:t>
            </a:r>
            <a:r>
              <a:rPr lang="en-US" dirty="0"/>
              <a:t> die </a:t>
            </a:r>
            <a:r>
              <a:rPr lang="en-US" dirty="0" err="1"/>
              <a:t>Verfügbarkeit</a:t>
            </a:r>
            <a:r>
              <a:rPr lang="en-US" dirty="0"/>
              <a:t> von </a:t>
            </a:r>
            <a:r>
              <a:rPr lang="en-US" dirty="0" err="1"/>
              <a:t>Elementarbildung</a:t>
            </a:r>
            <a:r>
              <a:rPr lang="en-US" dirty="0"/>
              <a:t> die </a:t>
            </a:r>
            <a:r>
              <a:rPr lang="en-US" dirty="0" err="1"/>
              <a:t>regionale</a:t>
            </a:r>
            <a:r>
              <a:rPr lang="en-US" dirty="0"/>
              <a:t> </a:t>
            </a:r>
            <a:r>
              <a:rPr lang="en-US" dirty="0" err="1"/>
              <a:t>Wertschöpfung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erhöhten</a:t>
            </a:r>
            <a:r>
              <a:rPr lang="en-US" dirty="0"/>
              <a:t> </a:t>
            </a:r>
            <a:r>
              <a:rPr lang="en-US" dirty="0" err="1"/>
              <a:t>Konsum</a:t>
            </a:r>
            <a:r>
              <a:rPr lang="en-US" dirty="0"/>
              <a:t>. Die </a:t>
            </a:r>
            <a:r>
              <a:rPr lang="en-US" dirty="0" err="1"/>
              <a:t>Effekte</a:t>
            </a:r>
            <a:r>
              <a:rPr lang="en-US" dirty="0"/>
              <a:t> </a:t>
            </a:r>
            <a:r>
              <a:rPr lang="en-US" dirty="0" err="1"/>
              <a:t>übersteigen</a:t>
            </a:r>
            <a:r>
              <a:rPr lang="en-US" dirty="0"/>
              <a:t> die </a:t>
            </a:r>
            <a:r>
              <a:rPr lang="en-US" dirty="0" err="1"/>
              <a:t>Kosten</a:t>
            </a:r>
            <a:r>
              <a:rPr lang="en-US" dirty="0"/>
              <a:t> des </a:t>
            </a:r>
            <a:r>
              <a:rPr lang="en-US" dirty="0" err="1"/>
              <a:t>Ausbaus</a:t>
            </a:r>
            <a:r>
              <a:rPr lang="en-US" dirty="0"/>
              <a:t> </a:t>
            </a:r>
            <a:r>
              <a:rPr lang="en-US" dirty="0" err="1"/>
              <a:t>unter</a:t>
            </a:r>
            <a:r>
              <a:rPr lang="en-US" dirty="0"/>
              <a:t> </a:t>
            </a:r>
            <a:r>
              <a:rPr lang="en-US" dirty="0" err="1"/>
              <a:t>Berücksichtigung</a:t>
            </a:r>
            <a:r>
              <a:rPr lang="en-US" dirty="0"/>
              <a:t> der </a:t>
            </a:r>
            <a:r>
              <a:rPr lang="en-US" dirty="0" err="1"/>
              <a:t>vom</a:t>
            </a:r>
            <a:r>
              <a:rPr lang="en-US" dirty="0"/>
              <a:t> Bund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Zukunftsfonds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Verfügung</a:t>
            </a:r>
            <a:r>
              <a:rPr lang="en-US" dirty="0"/>
              <a:t> </a:t>
            </a:r>
            <a:r>
              <a:rPr lang="en-US" dirty="0" err="1"/>
              <a:t>gestellten</a:t>
            </a:r>
            <a:r>
              <a:rPr lang="en-US" dirty="0"/>
              <a:t> Mittel </a:t>
            </a:r>
            <a:r>
              <a:rPr lang="en-US" dirty="0" err="1"/>
              <a:t>deutlich</a:t>
            </a:r>
            <a:r>
              <a:rPr lang="en-US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Langfristig</a:t>
            </a:r>
            <a:r>
              <a:rPr lang="en-US" dirty="0"/>
              <a:t> </a:t>
            </a:r>
            <a:r>
              <a:rPr lang="en-US" dirty="0" err="1"/>
              <a:t>kommt</a:t>
            </a:r>
            <a:r>
              <a:rPr lang="en-US" dirty="0"/>
              <a:t> es </a:t>
            </a:r>
            <a:r>
              <a:rPr lang="en-US" dirty="0" err="1"/>
              <a:t>zudem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Produktivitätssteigerung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bessere</a:t>
            </a:r>
            <a:r>
              <a:rPr lang="en-US" dirty="0"/>
              <a:t> </a:t>
            </a:r>
            <a:r>
              <a:rPr lang="en-US" dirty="0" err="1"/>
              <a:t>Bildung</a:t>
            </a:r>
            <a:r>
              <a:rPr lang="en-US" dirty="0"/>
              <a:t> </a:t>
            </a:r>
            <a:r>
              <a:rPr lang="en-US" dirty="0" err="1"/>
              <a:t>sowie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positiven</a:t>
            </a:r>
            <a:r>
              <a:rPr lang="en-US" dirty="0"/>
              <a:t> </a:t>
            </a:r>
            <a:r>
              <a:rPr lang="en-US" dirty="0" err="1"/>
              <a:t>Langzeiteffekten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Erwachsenenalter</a:t>
            </a:r>
            <a:r>
              <a:rPr lang="en-US" dirty="0"/>
              <a:t> (</a:t>
            </a:r>
            <a:r>
              <a:rPr lang="en-US" dirty="0" err="1"/>
              <a:t>sozial</a:t>
            </a:r>
            <a:r>
              <a:rPr lang="en-US" dirty="0"/>
              <a:t>, </a:t>
            </a:r>
            <a:r>
              <a:rPr lang="en-US" dirty="0" err="1"/>
              <a:t>gesundheitlich</a:t>
            </a:r>
            <a:r>
              <a:rPr lang="en-US" dirty="0"/>
              <a:t>) der </a:t>
            </a:r>
            <a:r>
              <a:rPr lang="en-US" dirty="0" err="1"/>
              <a:t>betreuten</a:t>
            </a:r>
            <a:r>
              <a:rPr lang="en-US" dirty="0"/>
              <a:t> Kinder. </a:t>
            </a:r>
            <a:r>
              <a:rPr lang="en-US" dirty="0" err="1"/>
              <a:t>Zudem</a:t>
            </a:r>
            <a:r>
              <a:rPr lang="en-US" dirty="0"/>
              <a:t> </a:t>
            </a:r>
            <a:r>
              <a:rPr lang="en-US" dirty="0" err="1"/>
              <a:t>steigt</a:t>
            </a:r>
            <a:r>
              <a:rPr lang="en-US" dirty="0"/>
              <a:t> die </a:t>
            </a:r>
            <a:r>
              <a:rPr lang="en-US" dirty="0" err="1"/>
              <a:t>Fertilität</a:t>
            </a:r>
            <a:r>
              <a:rPr lang="en-US" dirty="0"/>
              <a:t>, was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Verbesserung</a:t>
            </a:r>
            <a:r>
              <a:rPr lang="en-US" dirty="0"/>
              <a:t> der </a:t>
            </a:r>
            <a:r>
              <a:rPr lang="en-US" dirty="0" err="1"/>
              <a:t>demographischen</a:t>
            </a:r>
            <a:r>
              <a:rPr lang="en-US" dirty="0"/>
              <a:t> Situation </a:t>
            </a:r>
            <a:r>
              <a:rPr lang="en-US" dirty="0" err="1"/>
              <a:t>führen</a:t>
            </a:r>
            <a:r>
              <a:rPr lang="en-US" dirty="0"/>
              <a:t> </a:t>
            </a:r>
            <a:r>
              <a:rPr lang="en-US" dirty="0" err="1"/>
              <a:t>kann</a:t>
            </a:r>
            <a:r>
              <a:rPr lang="en-US" dirty="0"/>
              <a:t>.</a:t>
            </a:r>
            <a:endParaRPr lang="en-PL" dirty="0"/>
          </a:p>
        </p:txBody>
      </p:sp>
    </p:spTree>
    <p:extLst>
      <p:ext uri="{BB962C8B-B14F-4D97-AF65-F5344CB8AC3E}">
        <p14:creationId xmlns:p14="http://schemas.microsoft.com/office/powerpoint/2010/main" val="3781395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BD8CD0-9AF3-303D-193B-CEFEA7775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6000" dirty="0"/>
              <a:t>DANKE!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C5B2DA-E102-4F5E-4895-A8838DFA3BAA}"/>
              </a:ext>
            </a:extLst>
          </p:cNvPr>
          <p:cNvSpPr txBox="1"/>
          <p:nvPr/>
        </p:nvSpPr>
        <p:spPr>
          <a:xfrm>
            <a:off x="4091354" y="4380479"/>
            <a:ext cx="790215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AT" sz="24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EcoAustria</a:t>
            </a:r>
            <a:r>
              <a:rPr lang="de-AT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– Institut für Wirtschaftsforschung</a:t>
            </a:r>
          </a:p>
          <a:p>
            <a:pPr algn="r"/>
            <a:r>
              <a:rPr lang="de-AT" sz="2400" b="0" i="0" dirty="0">
                <a:solidFill>
                  <a:srgbClr val="33333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+43 (0) 1 388 55 11</a:t>
            </a:r>
          </a:p>
          <a:p>
            <a:pPr algn="r"/>
            <a:r>
              <a:rPr lang="de-AT" sz="2400" b="0" i="0" dirty="0" err="1">
                <a:solidFill>
                  <a:srgbClr val="33333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office@ecoaustria.ac.at</a:t>
            </a:r>
            <a:br>
              <a:rPr lang="de-AT" sz="2400" b="0" i="0" dirty="0">
                <a:solidFill>
                  <a:srgbClr val="33333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AT" sz="2400" b="0" i="0" u="none" strike="noStrike" dirty="0">
                <a:solidFill>
                  <a:srgbClr val="569FC6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www.ecoaustria.ac.at</a:t>
            </a:r>
            <a:endParaRPr lang="de-AT" sz="2400" b="0" i="0" u="none" strike="noStrike" dirty="0">
              <a:solidFill>
                <a:srgbClr val="569FC6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r>
              <a:rPr lang="de-AT" sz="2400" dirty="0">
                <a:solidFill>
                  <a:srgbClr val="569FC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de-AT" sz="2400" dirty="0" err="1">
                <a:solidFill>
                  <a:srgbClr val="569FC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Eco_Austria</a:t>
            </a:r>
            <a:endParaRPr lang="de-AT" sz="2400" dirty="0">
              <a:solidFill>
                <a:srgbClr val="569FC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r>
              <a:rPr lang="de-AT" sz="2400" dirty="0">
                <a:solidFill>
                  <a:srgbClr val="569FC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de-AT" sz="2400" dirty="0" err="1">
                <a:solidFill>
                  <a:srgbClr val="569FC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monikaturyna</a:t>
            </a:r>
            <a:endParaRPr lang="de-AT" sz="2400" dirty="0">
              <a:solidFill>
                <a:srgbClr val="569FC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40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ECO AUSTRIA">
      <a:dk1>
        <a:srgbClr val="000000"/>
      </a:dk1>
      <a:lt1>
        <a:srgbClr val="FEFFFF"/>
      </a:lt1>
      <a:dk2>
        <a:srgbClr val="44546A"/>
      </a:dk2>
      <a:lt2>
        <a:srgbClr val="F0F3F0"/>
      </a:lt2>
      <a:accent1>
        <a:srgbClr val="37A1CB"/>
      </a:accent1>
      <a:accent2>
        <a:srgbClr val="B1D699"/>
      </a:accent2>
      <a:accent3>
        <a:srgbClr val="FFBD86"/>
      </a:accent3>
      <a:accent4>
        <a:srgbClr val="EFDD3A"/>
      </a:accent4>
      <a:accent5>
        <a:srgbClr val="62B2D3"/>
      </a:accent5>
      <a:accent6>
        <a:srgbClr val="B9DCEB"/>
      </a:accent6>
      <a:hlink>
        <a:srgbClr val="000000"/>
      </a:hlink>
      <a:folHlink>
        <a:srgbClr val="000000"/>
      </a:folHlink>
    </a:clrScheme>
    <a:fontScheme name="ECO_ARIAL">
      <a:majorFont>
        <a:latin typeface="Arial"/>
        <a:ea typeface="Titillium Semibold"/>
        <a:cs typeface="Titillium Semibold"/>
      </a:majorFont>
      <a:minorFont>
        <a:latin typeface="Arial"/>
        <a:ea typeface="Titillium"/>
        <a:cs typeface="Titill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ED4EEF78-E22A-1842-9FF1-1F32E7763481}" vid="{F2391F2D-5252-CF42-A7EE-FD1D757FED6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9086B4AA9FD5047BAAE4E3C73349B89" ma:contentTypeVersion="12" ma:contentTypeDescription="Ein neues Dokument erstellen." ma:contentTypeScope="" ma:versionID="c34814fbb5b66ff5b2c1e796afedb8ef">
  <xsd:schema xmlns:xsd="http://www.w3.org/2001/XMLSchema" xmlns:xs="http://www.w3.org/2001/XMLSchema" xmlns:p="http://schemas.microsoft.com/office/2006/metadata/properties" xmlns:ns2="576293ca-3464-4a09-9a67-7f4ef4b38a43" xmlns:ns3="917183b5-9c86-40a2-8c86-247f164e776d" targetNamespace="http://schemas.microsoft.com/office/2006/metadata/properties" ma:root="true" ma:fieldsID="f228d815631f20fbd0080ea23d782977" ns2:_="" ns3:_="">
    <xsd:import namespace="576293ca-3464-4a09-9a67-7f4ef4b38a43"/>
    <xsd:import namespace="917183b5-9c86-40a2-8c86-247f164e77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293ca-3464-4a09-9a67-7f4ef4b38a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8e36270c-d57a-4ede-97d0-823000975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7183b5-9c86-40a2-8c86-247f164e77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ba33ce8-f630-48b3-ba97-93b327304bf3}" ma:internalName="TaxCatchAll" ma:showField="CatchAllData" ma:web="917183b5-9c86-40a2-8c86-247f164e77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6293ca-3464-4a09-9a67-7f4ef4b38a43">
      <Terms xmlns="http://schemas.microsoft.com/office/infopath/2007/PartnerControls"/>
    </lcf76f155ced4ddcb4097134ff3c332f>
    <TaxCatchAll xmlns="917183b5-9c86-40a2-8c86-247f164e776d" xsi:nil="true"/>
  </documentManagement>
</p:properties>
</file>

<file path=customXml/itemProps1.xml><?xml version="1.0" encoding="utf-8"?>
<ds:datastoreItem xmlns:ds="http://schemas.openxmlformats.org/officeDocument/2006/customXml" ds:itemID="{F241F0E7-3DC1-4DDD-8844-1D3E1FA475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6293ca-3464-4a09-9a67-7f4ef4b38a43"/>
    <ds:schemaRef ds:uri="917183b5-9c86-40a2-8c86-247f164e77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E3A9AB-BAB3-4679-9467-A82C4517F8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28D6AF-E58A-4E29-BEB0-9BAA80919C42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17183b5-9c86-40a2-8c86-247f164e776d"/>
    <ds:schemaRef ds:uri="http://purl.org/dc/terms/"/>
    <ds:schemaRef ds:uri="http://purl.org/dc/dcmitype/"/>
    <ds:schemaRef ds:uri="576293ca-3464-4a09-9a67-7f4ef4b38a4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4704</TotalTime>
  <Words>429</Words>
  <Application>Microsoft Macintosh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Courier New</vt:lpstr>
      <vt:lpstr>Segoe UI</vt:lpstr>
      <vt:lpstr>Segoe UI Semibold</vt:lpstr>
      <vt:lpstr>Segoe UI Semilight</vt:lpstr>
      <vt:lpstr>Times New Roman</vt:lpstr>
      <vt:lpstr>Wingdings</vt:lpstr>
      <vt:lpstr>Office</vt:lpstr>
      <vt:lpstr> AUSWEITUNG DER KINDERBETREUUNG IN OBERÖSTERREICH</vt:lpstr>
      <vt:lpstr>PROBLEMSTELLUNG</vt:lpstr>
      <vt:lpstr>KOSTENABSCHÄTZUNG</vt:lpstr>
      <vt:lpstr>FINANZIERUNG DER MEHRAUSGABEN</vt:lpstr>
      <vt:lpstr>NUTZENABSCHÄTZUNG</vt:lpstr>
      <vt:lpstr>REGIONALE WERTSCHÖPFUNG</vt:lpstr>
      <vt:lpstr>SCHLUSSFOLGERUNGEN</vt:lpstr>
      <vt:lpstr>DANKE!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MEHR WACHSTUM UND WOHLSTAND DURCH BILDUNG</dc:title>
  <dc:creator>Monika Köppl-Turyna</dc:creator>
  <cp:lastModifiedBy>Monika Köppl-Turyna</cp:lastModifiedBy>
  <cp:revision>6</cp:revision>
  <dcterms:created xsi:type="dcterms:W3CDTF">2023-09-12T09:50:48Z</dcterms:created>
  <dcterms:modified xsi:type="dcterms:W3CDTF">2024-05-02T12:27:59Z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0x010100C9086B4AA9FD5047BAAE4E3C73349B89</vt:lpwstr>
  </property>
</Properties>
</file>